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87" r:id="rId5"/>
    <p:sldId id="290" r:id="rId6"/>
    <p:sldId id="288" r:id="rId7"/>
    <p:sldId id="279" r:id="rId8"/>
    <p:sldId id="280" r:id="rId9"/>
    <p:sldId id="281" r:id="rId10"/>
    <p:sldId id="294" r:id="rId11"/>
    <p:sldId id="284" r:id="rId12"/>
    <p:sldId id="285" r:id="rId13"/>
    <p:sldId id="291" r:id="rId14"/>
    <p:sldId id="286" r:id="rId15"/>
    <p:sldId id="293" r:id="rId16"/>
    <p:sldId id="295" r:id="rId17"/>
    <p:sldId id="267" r:id="rId18"/>
    <p:sldId id="292" r:id="rId19"/>
    <p:sldId id="26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창준" initials="박" lastIdx="1" clrIdx="0">
    <p:extLst>
      <p:ext uri="{19B8F6BF-5375-455C-9EA6-DF929625EA0E}">
        <p15:presenceInfo xmlns:p15="http://schemas.microsoft.com/office/powerpoint/2012/main" userId="박창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22222"/>
    <a:srgbClr val="666666"/>
    <a:srgbClr val="474747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53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81CE9-B05C-4B33-B18F-C48E3C4C6F5F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B674-D3FF-47F8-972D-CC925D9D6B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2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 dirty="0"/>
              <a:t> 내용에 조금만 더 말 붙여서 대본 짜면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7B674-D3FF-47F8-972D-CC925D9D6B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52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 dirty="0"/>
              <a:t> 내용에 조금만 더 말 붙여서 대본 짜면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7B674-D3FF-47F8-972D-CC925D9D6B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63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 dirty="0"/>
              <a:t> 내용에 조금만 더 말 붙여서 대본 짜면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7B674-D3FF-47F8-972D-CC925D9D6B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33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 dirty="0"/>
              <a:t> 내용에 조금만 더 말 붙여서 대본 짜면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7B674-D3FF-47F8-972D-CC925D9D6B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85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최신 기술 및 라이브러리</a:t>
            </a:r>
            <a:r>
              <a:rPr lang="en-US" altLang="ko-KR" dirty="0"/>
              <a:t>, </a:t>
            </a:r>
            <a:r>
              <a:rPr lang="ko-KR" altLang="en-US" dirty="0"/>
              <a:t>프레임 워크를 사용해서 개발했고 각 기술 스택 대충 설명하면 </a:t>
            </a:r>
            <a:r>
              <a:rPr lang="ko-KR" altLang="en-US" dirty="0" err="1"/>
              <a:t>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7B674-D3FF-47F8-972D-CC925D9D6B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18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배포 </a:t>
            </a:r>
            <a:r>
              <a:rPr lang="ko-KR" altLang="en-US" dirty="0" err="1"/>
              <a:t>어케했는지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7B674-D3FF-47F8-972D-CC925D9D6B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35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배포 </a:t>
            </a:r>
            <a:r>
              <a:rPr lang="ko-KR" altLang="en-US" dirty="0" err="1"/>
              <a:t>어케했는지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7B674-D3FF-47F8-972D-CC925D9D6B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6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 dirty="0"/>
              <a:t> 내용에 조금만 더 말 붙여서 대본 짜면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7B674-D3FF-47F8-972D-CC925D9D6B8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905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 dirty="0"/>
              <a:t> 내용에 조금만 더 말 붙여서 대본 짜면 </a:t>
            </a:r>
            <a:r>
              <a:rPr lang="ko-KR" altLang="en-US" dirty="0" err="1"/>
              <a:t>될듯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7B674-D3FF-47F8-972D-CC925D9D6B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7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B635A5E-710E-442E-9372-53E5BEB74A06}"/>
              </a:ext>
            </a:extLst>
          </p:cNvPr>
          <p:cNvSpPr txBox="1"/>
          <p:nvPr/>
        </p:nvSpPr>
        <p:spPr>
          <a:xfrm>
            <a:off x="1445368" y="1959812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자취방 양도 서비스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EA428-677D-4A9E-ADFC-EAB568336349}"/>
              </a:ext>
            </a:extLst>
          </p:cNvPr>
          <p:cNvSpPr txBox="1"/>
          <p:nvPr/>
        </p:nvSpPr>
        <p:spPr>
          <a:xfrm>
            <a:off x="4909523" y="4949137"/>
            <a:ext cx="1700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1525181 </a:t>
            </a:r>
            <a:r>
              <a:rPr lang="ko-KR" altLang="en-US" sz="1600" dirty="0">
                <a:solidFill>
                  <a:schemeClr val="bg1"/>
                </a:solidFill>
              </a:rPr>
              <a:t>박창준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1525167 </a:t>
            </a:r>
            <a:r>
              <a:rPr lang="ko-KR" altLang="en-US" sz="1600" dirty="0">
                <a:solidFill>
                  <a:schemeClr val="bg1"/>
                </a:solidFill>
              </a:rPr>
              <a:t>김진호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1524825 </a:t>
            </a:r>
            <a:r>
              <a:rPr lang="ko-KR" altLang="en-US" sz="1600" dirty="0">
                <a:solidFill>
                  <a:schemeClr val="bg1"/>
                </a:solidFill>
              </a:rPr>
              <a:t>한세욱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1626871 </a:t>
            </a:r>
            <a:r>
              <a:rPr lang="ko-KR" altLang="en-US" sz="1600" dirty="0">
                <a:solidFill>
                  <a:schemeClr val="bg1"/>
                </a:solidFill>
              </a:rPr>
              <a:t>이세정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637CC-9030-44DC-B73B-F8AAC7DBB1A6}"/>
              </a:ext>
            </a:extLst>
          </p:cNvPr>
          <p:cNvSpPr txBox="1"/>
          <p:nvPr/>
        </p:nvSpPr>
        <p:spPr>
          <a:xfrm>
            <a:off x="1106501" y="1128815"/>
            <a:ext cx="5325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졸업작품 최종발표</a:t>
            </a:r>
          </a:p>
        </p:txBody>
      </p:sp>
      <p:pic>
        <p:nvPicPr>
          <p:cNvPr id="9" name="그림 8" descr="텍스트, 모니터, 화면, 전자기기이(가) 표시된 사진&#10;&#10;자동 생성된 설명">
            <a:extLst>
              <a:ext uri="{FF2B5EF4-FFF2-40B4-BE49-F238E27FC236}">
                <a16:creationId xmlns:a16="http://schemas.microsoft.com/office/drawing/2014/main" id="{D0463B1F-88A0-4E10-A4E0-5E3FC52E33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60" y="533400"/>
            <a:ext cx="314342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0"/>
            <a:ext cx="6794939" cy="1055077"/>
            <a:chOff x="0" y="0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0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189558" y="265928"/>
              <a:ext cx="3621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기술 스택 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아키텍쳐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3A0180-27C0-471C-B7BD-AB33F0152E55}"/>
              </a:ext>
            </a:extLst>
          </p:cNvPr>
          <p:cNvGrpSpPr/>
          <p:nvPr/>
        </p:nvGrpSpPr>
        <p:grpSpPr>
          <a:xfrm>
            <a:off x="2744082" y="1155561"/>
            <a:ext cx="8941270" cy="5183693"/>
            <a:chOff x="2900211" y="1155561"/>
            <a:chExt cx="8941270" cy="518369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24ACF81-4C98-4EB7-B4EC-045FB8488ADD}"/>
                </a:ext>
              </a:extLst>
            </p:cNvPr>
            <p:cNvGrpSpPr/>
            <p:nvPr/>
          </p:nvGrpSpPr>
          <p:grpSpPr>
            <a:xfrm>
              <a:off x="2900211" y="1155561"/>
              <a:ext cx="8941270" cy="5183693"/>
              <a:chOff x="3088953" y="1155561"/>
              <a:chExt cx="8941270" cy="518369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22D01405-166E-478C-B086-34F022393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8953" y="1155561"/>
                <a:ext cx="8941270" cy="5183693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D09B7232-DBC7-415F-A2E6-AF76130AB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3031" y="2920438"/>
                <a:ext cx="175846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810F3AD1-6ACE-4296-BA3B-E374F7E07B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3031" y="4383506"/>
                <a:ext cx="175846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14363C0C-6D48-4EAE-8777-C5BBB3C08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4638" y="3239407"/>
                <a:ext cx="0" cy="114409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E15F942C-5970-4073-88FF-DBD41A4654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59588" y="3244849"/>
                <a:ext cx="0" cy="114409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036D84C6-EC16-461D-8637-A946A4535786}"/>
                  </a:ext>
                </a:extLst>
              </p:cNvPr>
              <p:cNvCxnSpPr/>
              <p:nvPr/>
            </p:nvCxnSpPr>
            <p:spPr>
              <a:xfrm>
                <a:off x="8509000" y="4927600"/>
                <a:ext cx="55245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06DAC8-64EE-4FF1-B83F-D90C607E6836}"/>
                </a:ext>
              </a:extLst>
            </p:cNvPr>
            <p:cNvGrpSpPr/>
            <p:nvPr/>
          </p:nvGrpSpPr>
          <p:grpSpPr>
            <a:xfrm>
              <a:off x="4353162" y="2105162"/>
              <a:ext cx="4673583" cy="2754971"/>
              <a:chOff x="4353162" y="2105162"/>
              <a:chExt cx="4673583" cy="275497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4E837E-393F-4D86-86BC-8CBAF33C6B09}"/>
                  </a:ext>
                </a:extLst>
              </p:cNvPr>
              <p:cNvSpPr txBox="1"/>
              <p:nvPr/>
            </p:nvSpPr>
            <p:spPr>
              <a:xfrm>
                <a:off x="4353162" y="2474494"/>
                <a:ext cx="2020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HTTP Request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BC17CC-205C-493B-A7F6-8563450E154B}"/>
                  </a:ext>
                </a:extLst>
              </p:cNvPr>
              <p:cNvSpPr txBox="1"/>
              <p:nvPr/>
            </p:nvSpPr>
            <p:spPr>
              <a:xfrm>
                <a:off x="4353162" y="4490801"/>
                <a:ext cx="2020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HTTP Response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29446C-7A69-44D6-8F6A-F06F7CEC8DE1}"/>
                  </a:ext>
                </a:extLst>
              </p:cNvPr>
              <p:cNvSpPr txBox="1"/>
              <p:nvPr/>
            </p:nvSpPr>
            <p:spPr>
              <a:xfrm>
                <a:off x="4353162" y="2105162"/>
                <a:ext cx="2020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{REST API}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A47F8BF-181B-41A7-8E95-ACFAB6521353}"/>
                  </a:ext>
                </a:extLst>
              </p:cNvPr>
              <p:cNvSpPr txBox="1"/>
              <p:nvPr/>
            </p:nvSpPr>
            <p:spPr>
              <a:xfrm>
                <a:off x="6242751" y="3562741"/>
                <a:ext cx="8624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SQL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7A8836-D1BF-4702-8C0D-1CBF000403C4}"/>
                  </a:ext>
                </a:extLst>
              </p:cNvPr>
              <p:cNvSpPr txBox="1"/>
              <p:nvPr/>
            </p:nvSpPr>
            <p:spPr>
              <a:xfrm>
                <a:off x="7370846" y="3562741"/>
                <a:ext cx="949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데이터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B99226-B5DD-4CEA-8E25-E46715F0B97C}"/>
                  </a:ext>
                </a:extLst>
              </p:cNvPr>
              <p:cNvSpPr txBox="1"/>
              <p:nvPr/>
            </p:nvSpPr>
            <p:spPr>
              <a:xfrm>
                <a:off x="8164341" y="4383506"/>
                <a:ext cx="8624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ORM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EF4CFEC-8910-4B5D-99AA-EB782B46D950}"/>
                  </a:ext>
                </a:extLst>
              </p:cNvPr>
              <p:cNvSpPr txBox="1"/>
              <p:nvPr/>
            </p:nvSpPr>
            <p:spPr>
              <a:xfrm>
                <a:off x="4353162" y="3493418"/>
                <a:ext cx="2020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HTTP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3659FC9F-DF84-496B-B30F-F2D55C57E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079" y="2704743"/>
            <a:ext cx="1678763" cy="1678763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93E458D-9612-4CF7-8A64-63382B96A9A8}"/>
              </a:ext>
            </a:extLst>
          </p:cNvPr>
          <p:cNvCxnSpPr>
            <a:cxnSpLocks/>
          </p:cNvCxnSpPr>
          <p:nvPr/>
        </p:nvCxnSpPr>
        <p:spPr>
          <a:xfrm>
            <a:off x="1911949" y="3562741"/>
            <a:ext cx="122495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0"/>
            <a:ext cx="6794939" cy="1055077"/>
            <a:chOff x="0" y="0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0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302305" y="273622"/>
              <a:ext cx="4312399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7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프로젝트 구성</a:t>
              </a:r>
              <a:r>
                <a:rPr kumimoji="0" lang="ko-KR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회원 인증</a:t>
              </a:r>
              <a:endPara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C775D85A-CD02-478C-87DB-6FE255A33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12" y="1285902"/>
            <a:ext cx="2518677" cy="53508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803C9FC-9C12-43E7-B488-61FAE05ED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13" y="1285902"/>
            <a:ext cx="2527927" cy="53508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957C186-CB47-4439-AC14-9F25422CA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63" y="1243828"/>
            <a:ext cx="2547041" cy="5392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D8208F-4C97-4374-A1E6-D209150CD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22" y="1243828"/>
            <a:ext cx="2510366" cy="546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0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0"/>
            <a:ext cx="6794939" cy="1055077"/>
            <a:chOff x="0" y="0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0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300257" y="265928"/>
              <a:ext cx="40863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프로젝트 구성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메인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(1)</a:t>
              </a:r>
              <a:endPara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2FB0A7D-7BEB-4A2B-8BFF-E79C12A4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408" y="1227061"/>
            <a:ext cx="2536135" cy="54570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7A68DE-5810-4632-BE40-116D20B33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2" y="1206836"/>
            <a:ext cx="2541392" cy="54869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E7CC95-7B43-4AAB-92EE-000054D12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50" y="1221780"/>
            <a:ext cx="2505728" cy="54570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899FEF-EDC3-4793-9D33-727A20075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5285" y="1221780"/>
            <a:ext cx="2535345" cy="537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0"/>
            <a:ext cx="6794939" cy="1055077"/>
            <a:chOff x="0" y="0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0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300257" y="265928"/>
              <a:ext cx="40863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프로젝트 구성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메인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(2)</a:t>
              </a:r>
              <a:endPara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A8751E9-FF15-429D-967D-F3639EFE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06" y="1324797"/>
            <a:ext cx="2419184" cy="52972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83C936-C3F7-4282-9F84-739110B4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68" y="1324797"/>
            <a:ext cx="2527732" cy="52972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23CF7A-A8D8-4875-B306-4760FB94E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15" y="1321005"/>
            <a:ext cx="2414713" cy="53228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2B298D-DBCF-4B1C-9751-04B68057A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779" y="1273548"/>
            <a:ext cx="2450248" cy="53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0"/>
            <a:ext cx="6794939" cy="1055077"/>
            <a:chOff x="0" y="0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0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226765" y="265928"/>
              <a:ext cx="40863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프로젝트 구성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메인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(</a:t>
              </a:r>
              <a:r>
                <a:rPr lang="en-US" altLang="ko-KR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)</a:t>
              </a:r>
              <a:endPara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63B2982-C6CB-4128-84C6-CE8C47A2A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98" y="1204879"/>
            <a:ext cx="2575058" cy="53775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4AD310-CDB2-408B-8144-43F4C9F8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29" y="1256834"/>
            <a:ext cx="2457495" cy="52736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757C1D-A133-4C5B-8EE3-24CAB0E67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487" y="1256834"/>
            <a:ext cx="2452067" cy="52736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A798B0-DCAA-482F-A9F9-F341BFED5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44" y="1259963"/>
            <a:ext cx="2418268" cy="5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-12632"/>
            <a:ext cx="6794939" cy="1055077"/>
            <a:chOff x="0" y="-12632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-12632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1" y="253296"/>
              <a:ext cx="1838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기대효과</a:t>
              </a:r>
              <a:endParaRPr lang="en-US" altLang="ko-KR" sz="2800" b="1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55A3D5-B178-4DF2-B62B-85E27159CA70}"/>
              </a:ext>
            </a:extLst>
          </p:cNvPr>
          <p:cNvGrpSpPr/>
          <p:nvPr/>
        </p:nvGrpSpPr>
        <p:grpSpPr>
          <a:xfrm>
            <a:off x="9309687" y="2579742"/>
            <a:ext cx="2225963" cy="2290618"/>
            <a:chOff x="4648997" y="2706254"/>
            <a:chExt cx="2225963" cy="229061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018A642-5052-4ADA-A710-CA4016401097}"/>
                </a:ext>
              </a:extLst>
            </p:cNvPr>
            <p:cNvSpPr/>
            <p:nvPr/>
          </p:nvSpPr>
          <p:spPr>
            <a:xfrm>
              <a:off x="4648997" y="2706254"/>
              <a:ext cx="2225963" cy="22906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241E8C-95A1-4A74-ACF6-5D7CE9452BE7}"/>
                </a:ext>
              </a:extLst>
            </p:cNvPr>
            <p:cNvSpPr txBox="1"/>
            <p:nvPr/>
          </p:nvSpPr>
          <p:spPr>
            <a:xfrm>
              <a:off x="4863934" y="3309273"/>
              <a:ext cx="174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서비스를 </a:t>
              </a:r>
              <a:endParaRPr lang="en-US" altLang="ko-KR"/>
            </a:p>
            <a:p>
              <a:r>
                <a:rPr lang="ko-KR" altLang="en-US"/>
                <a:t>통한</a:t>
              </a:r>
              <a:endParaRPr lang="en-US" altLang="ko-KR" dirty="0"/>
            </a:p>
            <a:p>
              <a:r>
                <a:rPr lang="ko-KR" altLang="en-US" dirty="0"/>
                <a:t>안전한</a:t>
              </a:r>
              <a:endParaRPr lang="en-US" altLang="ko-KR" dirty="0"/>
            </a:p>
            <a:p>
              <a:r>
                <a:rPr lang="ko-KR" altLang="en-US" dirty="0"/>
                <a:t>매매</a:t>
              </a:r>
              <a:endParaRPr lang="en-US" altLang="ko-KR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38F5A3-DC33-4FF2-BB62-1428FD8D6CCB}"/>
              </a:ext>
            </a:extLst>
          </p:cNvPr>
          <p:cNvGrpSpPr/>
          <p:nvPr/>
        </p:nvGrpSpPr>
        <p:grpSpPr>
          <a:xfrm>
            <a:off x="566702" y="2579742"/>
            <a:ext cx="2225963" cy="2290618"/>
            <a:chOff x="8106422" y="2706254"/>
            <a:chExt cx="2225963" cy="229061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3170BC7-28C8-44BA-B1ED-1C2BE321FEC9}"/>
                </a:ext>
              </a:extLst>
            </p:cNvPr>
            <p:cNvSpPr/>
            <p:nvPr/>
          </p:nvSpPr>
          <p:spPr>
            <a:xfrm>
              <a:off x="8106422" y="2706254"/>
              <a:ext cx="2225963" cy="22906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B77F22-C78F-481E-814D-F99C267D38AF}"/>
                </a:ext>
              </a:extLst>
            </p:cNvPr>
            <p:cNvSpPr txBox="1"/>
            <p:nvPr/>
          </p:nvSpPr>
          <p:spPr>
            <a:xfrm>
              <a:off x="8367473" y="3355627"/>
              <a:ext cx="1180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낭비되는 주거공간 감소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845C17-A96A-4C70-BA5C-C568672A7F38}"/>
              </a:ext>
            </a:extLst>
          </p:cNvPr>
          <p:cNvGrpSpPr/>
          <p:nvPr/>
        </p:nvGrpSpPr>
        <p:grpSpPr>
          <a:xfrm>
            <a:off x="6395358" y="2579742"/>
            <a:ext cx="2225963" cy="2290618"/>
            <a:chOff x="9485745" y="4404667"/>
            <a:chExt cx="2225963" cy="22906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666B1F6-D462-43C2-91FB-4249FE04DD68}"/>
                </a:ext>
              </a:extLst>
            </p:cNvPr>
            <p:cNvSpPr/>
            <p:nvPr/>
          </p:nvSpPr>
          <p:spPr>
            <a:xfrm>
              <a:off x="9485745" y="4404667"/>
              <a:ext cx="2225963" cy="22906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422078-F60E-497E-9B00-708E27FE5B58}"/>
                </a:ext>
              </a:extLst>
            </p:cNvPr>
            <p:cNvSpPr txBox="1"/>
            <p:nvPr/>
          </p:nvSpPr>
          <p:spPr>
            <a:xfrm>
              <a:off x="9701588" y="5007686"/>
              <a:ext cx="17093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간편하게</a:t>
              </a:r>
              <a:endParaRPr lang="en-US" altLang="ko-KR" dirty="0"/>
            </a:p>
            <a:p>
              <a:r>
                <a:rPr lang="ko-KR" altLang="en-US" dirty="0"/>
                <a:t>원하는 방</a:t>
              </a:r>
              <a:endParaRPr lang="en-US" altLang="ko-KR" dirty="0"/>
            </a:p>
            <a:p>
              <a:r>
                <a:rPr lang="ko-KR" altLang="en-US" dirty="0"/>
                <a:t>단기임대</a:t>
              </a:r>
              <a:endParaRPr lang="en-US" altLang="ko-KR" dirty="0"/>
            </a:p>
            <a:p>
              <a:r>
                <a:rPr lang="ko-KR" altLang="en-US" dirty="0"/>
                <a:t>가능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6C9129-5336-4296-B023-1FF7F144521A}"/>
              </a:ext>
            </a:extLst>
          </p:cNvPr>
          <p:cNvGrpSpPr/>
          <p:nvPr/>
        </p:nvGrpSpPr>
        <p:grpSpPr>
          <a:xfrm>
            <a:off x="3481030" y="2579742"/>
            <a:ext cx="2225963" cy="2290618"/>
            <a:chOff x="8106422" y="2706254"/>
            <a:chExt cx="2225963" cy="229061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37C3CE8-4240-48AA-9621-9FDF560D874E}"/>
                </a:ext>
              </a:extLst>
            </p:cNvPr>
            <p:cNvSpPr/>
            <p:nvPr/>
          </p:nvSpPr>
          <p:spPr>
            <a:xfrm>
              <a:off x="8106422" y="2706254"/>
              <a:ext cx="2225963" cy="22906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BC9AA4-11FE-4790-B332-7331F8E91DD2}"/>
                </a:ext>
              </a:extLst>
            </p:cNvPr>
            <p:cNvSpPr txBox="1"/>
            <p:nvPr/>
          </p:nvSpPr>
          <p:spPr>
            <a:xfrm>
              <a:off x="8367473" y="3355627"/>
              <a:ext cx="11807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불필요한</a:t>
              </a:r>
              <a:endParaRPr lang="en-US" altLang="ko-KR" dirty="0"/>
            </a:p>
            <a:p>
              <a:r>
                <a:rPr lang="ko-KR" altLang="en-US" dirty="0"/>
                <a:t>월세지출</a:t>
              </a:r>
              <a:endParaRPr lang="en-US" altLang="ko-KR" dirty="0"/>
            </a:p>
            <a:p>
              <a:r>
                <a:rPr lang="ko-KR" altLang="en-US" dirty="0"/>
                <a:t>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603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-12632"/>
            <a:ext cx="6794939" cy="1055077"/>
            <a:chOff x="0" y="-12632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-12632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1" y="253296"/>
              <a:ext cx="1838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시연영상</a:t>
              </a:r>
              <a:endParaRPr lang="en-US" altLang="ko-KR" sz="2800" b="1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219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로그인">
            <a:hlinkClick r:id="" action="ppaction://media"/>
            <a:extLst>
              <a:ext uri="{FF2B5EF4-FFF2-40B4-BE49-F238E27FC236}">
                <a16:creationId xmlns:a16="http://schemas.microsoft.com/office/drawing/2014/main" id="{7046A42C-8011-4778-A047-54210959EF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9635" y="336307"/>
            <a:ext cx="2760784" cy="6023528"/>
          </a:xfrm>
          <a:prstGeom prst="rect">
            <a:avLst/>
          </a:prstGeom>
        </p:spPr>
      </p:pic>
      <p:pic>
        <p:nvPicPr>
          <p:cNvPr id="7" name="마이페이지">
            <a:hlinkClick r:id="" action="ppaction://media"/>
            <a:extLst>
              <a:ext uri="{FF2B5EF4-FFF2-40B4-BE49-F238E27FC236}">
                <a16:creationId xmlns:a16="http://schemas.microsoft.com/office/drawing/2014/main" id="{3E8C201A-61F8-48B1-B19B-CA8F53DB6A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64883" y="336307"/>
            <a:ext cx="2776995" cy="60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3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매물등록">
            <a:hlinkClick r:id="" action="ppaction://media"/>
            <a:extLst>
              <a:ext uri="{FF2B5EF4-FFF2-40B4-BE49-F238E27FC236}">
                <a16:creationId xmlns:a16="http://schemas.microsoft.com/office/drawing/2014/main" id="{F4D50E24-14DB-4BD2-98F8-549971DA8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09236" y="354700"/>
            <a:ext cx="2691363" cy="5872065"/>
          </a:xfrm>
          <a:prstGeom prst="rect">
            <a:avLst/>
          </a:prstGeom>
        </p:spPr>
      </p:pic>
      <p:pic>
        <p:nvPicPr>
          <p:cNvPr id="5" name="매물찾기">
            <a:hlinkClick r:id="" action="ppaction://media"/>
            <a:extLst>
              <a:ext uri="{FF2B5EF4-FFF2-40B4-BE49-F238E27FC236}">
                <a16:creationId xmlns:a16="http://schemas.microsoft.com/office/drawing/2014/main" id="{5A486E9E-6F1B-45CD-A19E-7814729FB7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88968" y="309617"/>
            <a:ext cx="2732689" cy="59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1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자유형 1444"/>
          <p:cNvSpPr/>
          <p:nvPr/>
        </p:nvSpPr>
        <p:spPr>
          <a:xfrm flipH="1" flipV="1">
            <a:off x="0" y="0"/>
            <a:ext cx="12212128" cy="1962150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51" name="자유형 1450"/>
          <p:cNvSpPr/>
          <p:nvPr/>
        </p:nvSpPr>
        <p:spPr>
          <a:xfrm>
            <a:off x="0" y="4982029"/>
            <a:ext cx="12212128" cy="1962150"/>
          </a:xfrm>
          <a:custGeom>
            <a:avLst/>
            <a:gdLst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50 w 12230100"/>
              <a:gd name="connsiteY3" fmla="*/ 1943100 h 1962150"/>
              <a:gd name="connsiteX4" fmla="*/ 0 w 12230100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9979 w 12240079"/>
              <a:gd name="connsiteY0" fmla="*/ 1447800 h 1962150"/>
              <a:gd name="connsiteX1" fmla="*/ 12240079 w 12240079"/>
              <a:gd name="connsiteY1" fmla="*/ 0 h 1962150"/>
              <a:gd name="connsiteX2" fmla="*/ 12221029 w 12240079"/>
              <a:gd name="connsiteY2" fmla="*/ 1962150 h 1962150"/>
              <a:gd name="connsiteX3" fmla="*/ 0 w 12240079"/>
              <a:gd name="connsiteY3" fmla="*/ 1943100 h 1962150"/>
              <a:gd name="connsiteX4" fmla="*/ 9979 w 12240079"/>
              <a:gd name="connsiteY4" fmla="*/ 1447800 h 1962150"/>
              <a:gd name="connsiteX0" fmla="*/ 0 w 12230100"/>
              <a:gd name="connsiteY0" fmla="*/ 1447800 h 1962150"/>
              <a:gd name="connsiteX1" fmla="*/ 12230100 w 12230100"/>
              <a:gd name="connsiteY1" fmla="*/ 0 h 1962150"/>
              <a:gd name="connsiteX2" fmla="*/ 12211050 w 12230100"/>
              <a:gd name="connsiteY2" fmla="*/ 1962150 h 1962150"/>
              <a:gd name="connsiteX3" fmla="*/ 19049 w 12230100"/>
              <a:gd name="connsiteY3" fmla="*/ 1943100 h 1962150"/>
              <a:gd name="connsiteX4" fmla="*/ 0 w 12230100"/>
              <a:gd name="connsiteY4" fmla="*/ 1447800 h 1962150"/>
              <a:gd name="connsiteX0" fmla="*/ 1080 w 12231180"/>
              <a:gd name="connsiteY0" fmla="*/ 1447800 h 1962150"/>
              <a:gd name="connsiteX1" fmla="*/ 12231180 w 12231180"/>
              <a:gd name="connsiteY1" fmla="*/ 0 h 1962150"/>
              <a:gd name="connsiteX2" fmla="*/ 12212130 w 12231180"/>
              <a:gd name="connsiteY2" fmla="*/ 1962150 h 1962150"/>
              <a:gd name="connsiteX3" fmla="*/ 0 w 12231180"/>
              <a:gd name="connsiteY3" fmla="*/ 1943100 h 1962150"/>
              <a:gd name="connsiteX4" fmla="*/ 1080 w 12231180"/>
              <a:gd name="connsiteY4" fmla="*/ 144780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180" h="1962150">
                <a:moveTo>
                  <a:pt x="1080" y="1447800"/>
                </a:moveTo>
                <a:lnTo>
                  <a:pt x="12231180" y="0"/>
                </a:lnTo>
                <a:lnTo>
                  <a:pt x="12212130" y="1962150"/>
                </a:lnTo>
                <a:lnTo>
                  <a:pt x="0" y="1943100"/>
                </a:lnTo>
                <a:lnTo>
                  <a:pt x="1080" y="14478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52" name="TextBox 1451"/>
          <p:cNvSpPr txBox="1"/>
          <p:nvPr/>
        </p:nvSpPr>
        <p:spPr>
          <a:xfrm>
            <a:off x="4395801" y="2894512"/>
            <a:ext cx="3400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1301">
            <a:extLst>
              <a:ext uri="{FF2B5EF4-FFF2-40B4-BE49-F238E27FC236}">
                <a16:creationId xmlns:a16="http://schemas.microsoft.com/office/drawing/2014/main" id="{CAF7EA77-86F7-4BB0-B6F0-AC4D0BA8C264}"/>
              </a:ext>
            </a:extLst>
          </p:cNvPr>
          <p:cNvSpPr/>
          <p:nvPr/>
        </p:nvSpPr>
        <p:spPr>
          <a:xfrm>
            <a:off x="0" y="-12632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6682" y="2532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8C67EB-371A-430E-B670-D12A4A073900}"/>
              </a:ext>
            </a:extLst>
          </p:cNvPr>
          <p:cNvGrpSpPr/>
          <p:nvPr/>
        </p:nvGrpSpPr>
        <p:grpSpPr>
          <a:xfrm>
            <a:off x="0" y="1964680"/>
            <a:ext cx="12192000" cy="1636207"/>
            <a:chOff x="0" y="2423876"/>
            <a:chExt cx="12192000" cy="163620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0835068-08E5-4804-8B36-75EC172E7F5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215387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AA05B83-E5C8-4A47-88E8-3DE96303A17E}"/>
                </a:ext>
              </a:extLst>
            </p:cNvPr>
            <p:cNvGrpSpPr/>
            <p:nvPr/>
          </p:nvGrpSpPr>
          <p:grpSpPr>
            <a:xfrm>
              <a:off x="1227416" y="2440289"/>
              <a:ext cx="1423852" cy="1619794"/>
              <a:chOff x="1175657" y="1267097"/>
              <a:chExt cx="1423852" cy="1619794"/>
            </a:xfrm>
            <a:solidFill>
              <a:srgbClr val="1C1C1C"/>
            </a:solidFill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0C8159F-4AD2-42A0-9FFF-DF1DAA176F23}"/>
                  </a:ext>
                </a:extLst>
              </p:cNvPr>
              <p:cNvSpPr/>
              <p:nvPr/>
            </p:nvSpPr>
            <p:spPr>
              <a:xfrm>
                <a:off x="1175657" y="1267097"/>
                <a:ext cx="1423852" cy="1619794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354070-4665-4F42-992A-DDAAD673E043}"/>
                  </a:ext>
                </a:extLst>
              </p:cNvPr>
              <p:cNvSpPr txBox="1"/>
              <p:nvPr/>
            </p:nvSpPr>
            <p:spPr>
              <a:xfrm>
                <a:off x="1242204" y="1430663"/>
                <a:ext cx="715993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3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2BEAE06-65D9-48C5-9964-42FAA7F19479}"/>
                </a:ext>
              </a:extLst>
            </p:cNvPr>
            <p:cNvGrpSpPr/>
            <p:nvPr/>
          </p:nvGrpSpPr>
          <p:grpSpPr>
            <a:xfrm>
              <a:off x="3343228" y="2440289"/>
              <a:ext cx="1423852" cy="1619794"/>
              <a:chOff x="1980891" y="1265690"/>
              <a:chExt cx="1423852" cy="1619794"/>
            </a:xfrm>
            <a:solidFill>
              <a:srgbClr val="1C1C1C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C8DB350D-6AC4-4EA2-B9BD-01B44A25DA48}"/>
                  </a:ext>
                </a:extLst>
              </p:cNvPr>
              <p:cNvSpPr/>
              <p:nvPr/>
            </p:nvSpPr>
            <p:spPr>
              <a:xfrm>
                <a:off x="1980891" y="1265690"/>
                <a:ext cx="1423852" cy="1619794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6A6F202-4044-4C8F-92E0-4C399B1A8C40}"/>
                  </a:ext>
                </a:extLst>
              </p:cNvPr>
              <p:cNvSpPr txBox="1"/>
              <p:nvPr/>
            </p:nvSpPr>
            <p:spPr>
              <a:xfrm>
                <a:off x="2009955" y="1421050"/>
                <a:ext cx="715993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3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9F7F4F4-BFAB-42B3-BD7B-A1E97F90696E}"/>
                </a:ext>
              </a:extLst>
            </p:cNvPr>
            <p:cNvGrpSpPr/>
            <p:nvPr/>
          </p:nvGrpSpPr>
          <p:grpSpPr>
            <a:xfrm>
              <a:off x="5384074" y="2423876"/>
              <a:ext cx="1423852" cy="1619794"/>
              <a:chOff x="1943408" y="1257484"/>
              <a:chExt cx="1423852" cy="1619794"/>
            </a:xfrm>
            <a:solidFill>
              <a:srgbClr val="1C1C1C"/>
            </a:solidFill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E64D5FA-435C-4779-9C90-5D53930999A4}"/>
                  </a:ext>
                </a:extLst>
              </p:cNvPr>
              <p:cNvSpPr/>
              <p:nvPr/>
            </p:nvSpPr>
            <p:spPr>
              <a:xfrm>
                <a:off x="1943408" y="1257484"/>
                <a:ext cx="1423852" cy="1619794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544802-A17A-45B9-B159-087E10E4357C}"/>
                  </a:ext>
                </a:extLst>
              </p:cNvPr>
              <p:cNvSpPr txBox="1"/>
              <p:nvPr/>
            </p:nvSpPr>
            <p:spPr>
              <a:xfrm>
                <a:off x="2009955" y="1421050"/>
                <a:ext cx="715993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3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F73389-90A4-47BF-ABC9-5C142C4306E1}"/>
                </a:ext>
              </a:extLst>
            </p:cNvPr>
            <p:cNvSpPr txBox="1"/>
            <p:nvPr/>
          </p:nvSpPr>
          <p:spPr>
            <a:xfrm>
              <a:off x="1293963" y="3295022"/>
              <a:ext cx="940279" cy="400110"/>
            </a:xfrm>
            <a:prstGeom prst="rect">
              <a:avLst/>
            </a:prstGeom>
            <a:solidFill>
              <a:srgbClr val="1C1C1C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기획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C22754-AB84-4B0F-A11F-02BCF5B8A791}"/>
                </a:ext>
              </a:extLst>
            </p:cNvPr>
            <p:cNvSpPr txBox="1"/>
            <p:nvPr/>
          </p:nvSpPr>
          <p:spPr>
            <a:xfrm>
              <a:off x="3372292" y="3230072"/>
              <a:ext cx="14930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목적 및</a:t>
              </a:r>
              <a:endParaRPr lang="en-US" altLang="ko-KR" sz="2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필요성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05D697-4F55-45F1-8AEF-ED8FFD163B7E}"/>
                </a:ext>
              </a:extLst>
            </p:cNvPr>
            <p:cNvSpPr txBox="1"/>
            <p:nvPr/>
          </p:nvSpPr>
          <p:spPr>
            <a:xfrm>
              <a:off x="5427289" y="3185660"/>
              <a:ext cx="1577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기술</a:t>
              </a:r>
              <a:endParaRPr lang="en-US" altLang="ko-KR" sz="2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스택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FFA992E-947F-4176-87BC-D8540742449B}"/>
              </a:ext>
            </a:extLst>
          </p:cNvPr>
          <p:cNvGrpSpPr/>
          <p:nvPr/>
        </p:nvGrpSpPr>
        <p:grpSpPr>
          <a:xfrm>
            <a:off x="0" y="4101809"/>
            <a:ext cx="12192000" cy="1636208"/>
            <a:chOff x="-493059" y="2407462"/>
            <a:chExt cx="12192000" cy="1636208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13E6FCD-0330-4A77-A4F0-40C448DC8851}"/>
                </a:ext>
              </a:extLst>
            </p:cNvPr>
            <p:cNvCxnSpPr>
              <a:cxnSpLocks/>
            </p:cNvCxnSpPr>
            <p:nvPr/>
          </p:nvCxnSpPr>
          <p:spPr>
            <a:xfrm>
              <a:off x="-493059" y="3217359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CABE170-2DEB-460D-8B22-13E0D553F673}"/>
                </a:ext>
              </a:extLst>
            </p:cNvPr>
            <p:cNvGrpSpPr/>
            <p:nvPr/>
          </p:nvGrpSpPr>
          <p:grpSpPr>
            <a:xfrm>
              <a:off x="5384074" y="2423876"/>
              <a:ext cx="1423852" cy="1619794"/>
              <a:chOff x="1943408" y="1257484"/>
              <a:chExt cx="1423852" cy="1619794"/>
            </a:xfrm>
            <a:solidFill>
              <a:srgbClr val="1C1C1C"/>
            </a:solidFill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AA4DF2A1-7630-4ECC-BB2F-5BBF117A9560}"/>
                  </a:ext>
                </a:extLst>
              </p:cNvPr>
              <p:cNvSpPr/>
              <p:nvPr/>
            </p:nvSpPr>
            <p:spPr>
              <a:xfrm>
                <a:off x="1943408" y="1257484"/>
                <a:ext cx="1423852" cy="1619794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7BB10D9-0687-4E1F-8CC9-7CA5C0F799D0}"/>
                  </a:ext>
                </a:extLst>
              </p:cNvPr>
              <p:cNvSpPr txBox="1"/>
              <p:nvPr/>
            </p:nvSpPr>
            <p:spPr>
              <a:xfrm>
                <a:off x="2009955" y="1421050"/>
                <a:ext cx="715993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3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04</a:t>
                </a:r>
                <a:endPara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F9F2397-4740-4B50-AB86-C8994E42F1EB}"/>
                </a:ext>
              </a:extLst>
            </p:cNvPr>
            <p:cNvGrpSpPr/>
            <p:nvPr/>
          </p:nvGrpSpPr>
          <p:grpSpPr>
            <a:xfrm>
              <a:off x="7462403" y="2415669"/>
              <a:ext cx="1423852" cy="1619794"/>
              <a:chOff x="1943408" y="1257484"/>
              <a:chExt cx="1423852" cy="1619794"/>
            </a:xfrm>
            <a:solidFill>
              <a:srgbClr val="1C1C1C"/>
            </a:solidFill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E06190B-D430-48D7-A022-E410D7550809}"/>
                  </a:ext>
                </a:extLst>
              </p:cNvPr>
              <p:cNvSpPr/>
              <p:nvPr/>
            </p:nvSpPr>
            <p:spPr>
              <a:xfrm>
                <a:off x="1943408" y="1257484"/>
                <a:ext cx="1423852" cy="1619794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9DCAEF1-86C5-4C41-8271-63BED31D429B}"/>
                  </a:ext>
                </a:extLst>
              </p:cNvPr>
              <p:cNvSpPr txBox="1"/>
              <p:nvPr/>
            </p:nvSpPr>
            <p:spPr>
              <a:xfrm>
                <a:off x="2009955" y="1421050"/>
                <a:ext cx="715993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3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05</a:t>
                </a:r>
                <a:endPara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F6317DE-9F6A-4CD3-8650-D46C56760E10}"/>
                </a:ext>
              </a:extLst>
            </p:cNvPr>
            <p:cNvGrpSpPr/>
            <p:nvPr/>
          </p:nvGrpSpPr>
          <p:grpSpPr>
            <a:xfrm>
              <a:off x="9540732" y="2407462"/>
              <a:ext cx="1423852" cy="1619794"/>
              <a:chOff x="1943408" y="1257484"/>
              <a:chExt cx="1423852" cy="1619794"/>
            </a:xfrm>
            <a:solidFill>
              <a:srgbClr val="1C1C1C"/>
            </a:solidFill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A76C2FE0-6A52-4B1A-A48E-0D2AB63BF947}"/>
                  </a:ext>
                </a:extLst>
              </p:cNvPr>
              <p:cNvSpPr/>
              <p:nvPr/>
            </p:nvSpPr>
            <p:spPr>
              <a:xfrm>
                <a:off x="1943408" y="1257484"/>
                <a:ext cx="1423852" cy="1619794"/>
              </a:xfrm>
              <a:prstGeom prst="rect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endParaRPr lang="ko-KR" alt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0CC33C-2227-4179-BDAA-7E080C008EE1}"/>
                  </a:ext>
                </a:extLst>
              </p:cNvPr>
              <p:cNvSpPr txBox="1"/>
              <p:nvPr/>
            </p:nvSpPr>
            <p:spPr>
              <a:xfrm>
                <a:off x="2009955" y="1421050"/>
                <a:ext cx="715993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ko-KR" sz="36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06</a:t>
                </a:r>
                <a:endParaRPr lang="ko-KR" altLang="en-US" sz="3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193D51-B768-47ED-B5A5-0FBF2DD6C7A9}"/>
                </a:ext>
              </a:extLst>
            </p:cNvPr>
            <p:cNvSpPr txBox="1"/>
            <p:nvPr/>
          </p:nvSpPr>
          <p:spPr>
            <a:xfrm>
              <a:off x="5427289" y="3185660"/>
              <a:ext cx="1577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프로젝트</a:t>
              </a:r>
              <a:endParaRPr lang="en-US" altLang="ko-KR" sz="2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구성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AECDE4-558B-4175-A321-6F3B4176A5A4}"/>
                </a:ext>
              </a:extLst>
            </p:cNvPr>
            <p:cNvSpPr txBox="1"/>
            <p:nvPr/>
          </p:nvSpPr>
          <p:spPr>
            <a:xfrm>
              <a:off x="7528950" y="3280582"/>
              <a:ext cx="9785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기대</a:t>
              </a:r>
              <a:endParaRPr lang="en-US" altLang="ko-KR" sz="2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효과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5984C-09BA-4015-A9C9-BC2DB29A3433}"/>
                </a:ext>
              </a:extLst>
            </p:cNvPr>
            <p:cNvSpPr txBox="1"/>
            <p:nvPr/>
          </p:nvSpPr>
          <p:spPr>
            <a:xfrm>
              <a:off x="9607279" y="3275768"/>
              <a:ext cx="940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-12632"/>
            <a:ext cx="6794939" cy="1055077"/>
            <a:chOff x="0" y="-12632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-12632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0" y="253296"/>
              <a:ext cx="1203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기획</a:t>
              </a:r>
              <a:endParaRPr lang="en-US" altLang="ko-KR" sz="2800" b="1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B1109F-8CF7-4668-A622-67E8E7F62A8B}"/>
              </a:ext>
            </a:extLst>
          </p:cNvPr>
          <p:cNvSpPr txBox="1"/>
          <p:nvPr/>
        </p:nvSpPr>
        <p:spPr>
          <a:xfrm>
            <a:off x="4764741" y="6416265"/>
            <a:ext cx="266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에브리타임에</a:t>
            </a:r>
            <a:r>
              <a:rPr lang="ko-KR" altLang="en-US" sz="1400" dirty="0">
                <a:solidFill>
                  <a:schemeClr val="bg1"/>
                </a:solidFill>
              </a:rPr>
              <a:t> 올라온 게시글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26FB43-021B-4C93-B049-73B07F41A077}"/>
              </a:ext>
            </a:extLst>
          </p:cNvPr>
          <p:cNvGrpSpPr/>
          <p:nvPr/>
        </p:nvGrpSpPr>
        <p:grpSpPr>
          <a:xfrm>
            <a:off x="1402144" y="1481780"/>
            <a:ext cx="9450487" cy="4873964"/>
            <a:chOff x="1402144" y="1481780"/>
            <a:chExt cx="9450487" cy="487396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226F176-A69F-4738-B9A0-799C938B9EB5}"/>
                </a:ext>
              </a:extLst>
            </p:cNvPr>
            <p:cNvGrpSpPr/>
            <p:nvPr/>
          </p:nvGrpSpPr>
          <p:grpSpPr>
            <a:xfrm>
              <a:off x="1402144" y="1481780"/>
              <a:ext cx="7233432" cy="4306544"/>
              <a:chOff x="1232209" y="1369544"/>
              <a:chExt cx="7780514" cy="460991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86CF6D6-DC8C-42AB-85ED-E1E5E7681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2209" y="2013163"/>
                <a:ext cx="4500097" cy="181893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21CF57F-89D8-4685-B52D-0FBEB3BEC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4170" y="1369544"/>
                <a:ext cx="4558553" cy="1587353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0C2C98C-4F8B-4F1F-9501-918A2AFB6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52438" y="4245784"/>
                <a:ext cx="4714876" cy="1733675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50AD950-6005-4996-9B13-7F73B57A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8522" y="2189917"/>
              <a:ext cx="4434109" cy="4165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628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-12632"/>
            <a:ext cx="6794939" cy="1055077"/>
            <a:chOff x="0" y="-12632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-12632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0" y="253296"/>
              <a:ext cx="1203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기획</a:t>
              </a:r>
              <a:endParaRPr lang="en-US" altLang="ko-KR" sz="2800" b="1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0FCFC2-EA77-4185-9EAD-5E1B0F72E568}"/>
              </a:ext>
            </a:extLst>
          </p:cNvPr>
          <p:cNvGrpSpPr/>
          <p:nvPr/>
        </p:nvGrpSpPr>
        <p:grpSpPr>
          <a:xfrm>
            <a:off x="2321169" y="1168193"/>
            <a:ext cx="7656140" cy="4779878"/>
            <a:chOff x="2170662" y="1371600"/>
            <a:chExt cx="7762619" cy="477987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FE6AAFB-532A-4895-8A7E-E6B33B403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3862" y="1371600"/>
              <a:ext cx="3299419" cy="477987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3AEE39-7DB4-4665-91E8-7D79B5174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0662" y="1371600"/>
              <a:ext cx="3189236" cy="477987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F5B25F-895A-400C-BC25-41803E987829}"/>
              </a:ext>
            </a:extLst>
          </p:cNvPr>
          <p:cNvSpPr txBox="1"/>
          <p:nvPr/>
        </p:nvSpPr>
        <p:spPr>
          <a:xfrm>
            <a:off x="3735101" y="6449739"/>
            <a:ext cx="472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에브리타임</a:t>
            </a:r>
            <a:r>
              <a:rPr lang="ko-KR" altLang="en-US" sz="1400" dirty="0">
                <a:solidFill>
                  <a:schemeClr val="bg1"/>
                </a:solidFill>
              </a:rPr>
              <a:t> 및 다른 커뮤니티에 올라오는 양도 게시글</a:t>
            </a:r>
          </a:p>
        </p:txBody>
      </p:sp>
    </p:spTree>
    <p:extLst>
      <p:ext uri="{BB962C8B-B14F-4D97-AF65-F5344CB8AC3E}">
        <p14:creationId xmlns:p14="http://schemas.microsoft.com/office/powerpoint/2010/main" val="425863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-12632"/>
            <a:ext cx="6794939" cy="1055077"/>
            <a:chOff x="0" y="-12632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-12632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0" y="253296"/>
              <a:ext cx="2877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목적 및 필요성</a:t>
              </a:r>
              <a:endParaRPr lang="en-US" altLang="ko-KR" sz="2800" b="1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D86637-85AC-48F9-A49F-E35E7D6098C2}"/>
              </a:ext>
            </a:extLst>
          </p:cNvPr>
          <p:cNvGrpSpPr/>
          <p:nvPr/>
        </p:nvGrpSpPr>
        <p:grpSpPr>
          <a:xfrm>
            <a:off x="6003634" y="2669296"/>
            <a:ext cx="184732" cy="1519407"/>
            <a:chOff x="6003634" y="2721114"/>
            <a:chExt cx="184732" cy="15194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73D3CA-6C02-4500-B9A5-0349E6E040A7}"/>
                </a:ext>
              </a:extLst>
            </p:cNvPr>
            <p:cNvSpPr txBox="1"/>
            <p:nvPr/>
          </p:nvSpPr>
          <p:spPr>
            <a:xfrm>
              <a:off x="6003634" y="2721114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6C3637-4A9C-49E1-8466-205C0CFD787A}"/>
                </a:ext>
              </a:extLst>
            </p:cNvPr>
            <p:cNvSpPr txBox="1"/>
            <p:nvPr/>
          </p:nvSpPr>
          <p:spPr>
            <a:xfrm>
              <a:off x="6003635" y="3532635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8D0DE5-91CF-41C0-8532-9916A79042CF}"/>
              </a:ext>
            </a:extLst>
          </p:cNvPr>
          <p:cNvGrpSpPr/>
          <p:nvPr/>
        </p:nvGrpSpPr>
        <p:grpSpPr>
          <a:xfrm>
            <a:off x="2837126" y="2721113"/>
            <a:ext cx="6702477" cy="1519407"/>
            <a:chOff x="2744765" y="2721114"/>
            <a:chExt cx="6702477" cy="15194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4D1314-2C17-4913-9061-488ED8819720}"/>
                </a:ext>
              </a:extLst>
            </p:cNvPr>
            <p:cNvSpPr txBox="1"/>
            <p:nvPr/>
          </p:nvSpPr>
          <p:spPr>
            <a:xfrm>
              <a:off x="2744765" y="2721114"/>
              <a:ext cx="6702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간편하고 안전하게 양도하고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9131E0-35F7-4974-98B3-DBBA440DD524}"/>
                </a:ext>
              </a:extLst>
            </p:cNvPr>
            <p:cNvSpPr txBox="1"/>
            <p:nvPr/>
          </p:nvSpPr>
          <p:spPr>
            <a:xfrm>
              <a:off x="3076588" y="3532635"/>
              <a:ext cx="60388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양도 받을 수 있는 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926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-12632"/>
            <a:ext cx="6794939" cy="1055077"/>
            <a:chOff x="0" y="-12632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-12632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0" y="253296"/>
              <a:ext cx="2877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목적 및 필요성</a:t>
              </a:r>
              <a:endParaRPr lang="en-US" altLang="ko-KR" sz="2800" b="1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D86637-85AC-48F9-A49F-E35E7D6098C2}"/>
              </a:ext>
            </a:extLst>
          </p:cNvPr>
          <p:cNvGrpSpPr/>
          <p:nvPr/>
        </p:nvGrpSpPr>
        <p:grpSpPr>
          <a:xfrm>
            <a:off x="2642171" y="2669296"/>
            <a:ext cx="6907660" cy="1642518"/>
            <a:chOff x="2642171" y="2721114"/>
            <a:chExt cx="6907660" cy="16425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73D3CA-6C02-4500-B9A5-0349E6E040A7}"/>
                </a:ext>
              </a:extLst>
            </p:cNvPr>
            <p:cNvSpPr txBox="1"/>
            <p:nvPr/>
          </p:nvSpPr>
          <p:spPr>
            <a:xfrm>
              <a:off x="2932315" y="2721114"/>
              <a:ext cx="63273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주거공간 낭비</a:t>
              </a:r>
              <a:r>
                <a:rPr lang="ko-KR" altLang="en-US" sz="4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를 줄이고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6C3637-4A9C-49E1-8466-205C0CFD787A}"/>
                </a:ext>
              </a:extLst>
            </p:cNvPr>
            <p:cNvSpPr txBox="1"/>
            <p:nvPr/>
          </p:nvSpPr>
          <p:spPr>
            <a:xfrm>
              <a:off x="2642171" y="3532635"/>
              <a:ext cx="69076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대학생들의</a:t>
              </a:r>
              <a:r>
                <a:rPr lang="ko-KR" altLang="en-US" sz="4000" b="1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ko-KR" altLang="en-US" sz="4800" b="1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월세</a:t>
              </a:r>
              <a:r>
                <a:rPr lang="ko-KR" altLang="en-US" sz="4000" b="1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를 </a:t>
              </a:r>
              <a:r>
                <a:rPr lang="ko-KR" altLang="en-US" sz="4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절약하자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699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0"/>
            <a:ext cx="6794939" cy="1055077"/>
            <a:chOff x="0" y="0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0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203696" y="272098"/>
              <a:ext cx="3916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8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기술 스택 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lang="ko-KR" altLang="en-US" sz="2700" b="1" dirty="0" err="1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프론트엔드</a:t>
              </a:r>
              <a:endPara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D761E0-35D8-496A-90C6-10A2D748C8DD}"/>
              </a:ext>
            </a:extLst>
          </p:cNvPr>
          <p:cNvGrpSpPr/>
          <p:nvPr/>
        </p:nvGrpSpPr>
        <p:grpSpPr>
          <a:xfrm>
            <a:off x="-56790" y="1888234"/>
            <a:ext cx="12135875" cy="3570633"/>
            <a:chOff x="0" y="2211506"/>
            <a:chExt cx="12135875" cy="35706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2B72BA-3218-4829-AB67-DE0DBE7B7C5F}"/>
                </a:ext>
              </a:extLst>
            </p:cNvPr>
            <p:cNvSpPr txBox="1"/>
            <p:nvPr/>
          </p:nvSpPr>
          <p:spPr>
            <a:xfrm>
              <a:off x="727968" y="2256735"/>
              <a:ext cx="1121731" cy="61677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R="0" lvl="0" algn="just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React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0A647B7-234E-4AAE-8915-A2C25ED72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8314" y="3302367"/>
              <a:ext cx="938865" cy="9327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342B3E-5661-4581-B5BD-7361E853E6A9}"/>
                </a:ext>
              </a:extLst>
            </p:cNvPr>
            <p:cNvSpPr txBox="1"/>
            <p:nvPr/>
          </p:nvSpPr>
          <p:spPr>
            <a:xfrm>
              <a:off x="2696208" y="2253033"/>
              <a:ext cx="1683079" cy="63863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R="0" lvl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5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TypeScript</a:t>
              </a:r>
              <a:endParaRPr kumimoji="0" lang="en-US" altLang="ko-KR" sz="2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E365758-EAE5-4267-8511-9BE27402B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66" y="3296091"/>
              <a:ext cx="1066801" cy="106680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E0421D-F583-448B-9B22-FA88B20F4963}"/>
                </a:ext>
              </a:extLst>
            </p:cNvPr>
            <p:cNvSpPr txBox="1"/>
            <p:nvPr/>
          </p:nvSpPr>
          <p:spPr>
            <a:xfrm>
              <a:off x="2310969" y="4692499"/>
              <a:ext cx="2464255" cy="10859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R="0" lvl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 정적 타입 지원을 통한 코드 기술 및 컴파일로 코드  가독성 및 생산성 증대</a:t>
              </a:r>
              <a:endParaRPr lang="en-US" altLang="ko-KR" sz="1400" b="1" kern="0" dirty="0">
                <a:solidFill>
                  <a:schemeClr val="bg1"/>
                </a:solidFill>
                <a:latin typeface="한컴바탕"/>
                <a:ea typeface="KoPub돋움체 Light" panose="02020603020101020101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DCE03C-78D9-45B3-AEAF-61D884E4825F}"/>
                </a:ext>
              </a:extLst>
            </p:cNvPr>
            <p:cNvSpPr txBox="1"/>
            <p:nvPr/>
          </p:nvSpPr>
          <p:spPr>
            <a:xfrm>
              <a:off x="0" y="4696201"/>
              <a:ext cx="2464255" cy="108593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R="0" lvl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SPA </a:t>
              </a:r>
              <a:r>
                <a:rPr lang="ko-KR" altLang="en-US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개발 프레임워크</a:t>
              </a:r>
              <a:endParaRPr lang="en-US" altLang="ko-KR" sz="1400" b="1" kern="0" dirty="0">
                <a:solidFill>
                  <a:schemeClr val="bg1"/>
                </a:solidFill>
                <a:latin typeface="한컴바탕"/>
                <a:ea typeface="KoPub돋움체 Light" panose="02020603020101020101"/>
              </a:endParaRPr>
            </a:p>
            <a:p>
              <a:pPr marR="0" lvl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</a:rPr>
                <a:t>Router, hooks</a:t>
              </a:r>
              <a:r>
                <a:rPr lang="en-US" altLang="ko-KR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 </a:t>
              </a:r>
              <a:r>
                <a:rPr lang="ko-KR" altLang="en-US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등을 통한 </a:t>
              </a:r>
              <a:endParaRPr lang="en-US" altLang="ko-KR" sz="1400" b="1" kern="0" dirty="0">
                <a:solidFill>
                  <a:schemeClr val="bg1"/>
                </a:solidFill>
                <a:latin typeface="한컴바탕"/>
                <a:ea typeface="KoPub돋움체 Light" panose="02020603020101020101"/>
              </a:endParaRPr>
            </a:p>
            <a:p>
              <a:pPr marR="0" lvl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기능 구현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한컴바탕"/>
                <a:ea typeface="KoPub돋움체 Light" panose="02020603020101020101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3DA2A2-1730-4600-9FE0-B4CA5690BBE0}"/>
                </a:ext>
              </a:extLst>
            </p:cNvPr>
            <p:cNvSpPr txBox="1"/>
            <p:nvPr/>
          </p:nvSpPr>
          <p:spPr>
            <a:xfrm>
              <a:off x="5518065" y="2211506"/>
              <a:ext cx="860881" cy="61677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R="0" lvl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4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SASS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372210-681E-4A64-A2AD-A8846A18B7C8}"/>
                </a:ext>
              </a:extLst>
            </p:cNvPr>
            <p:cNvSpPr txBox="1"/>
            <p:nvPr/>
          </p:nvSpPr>
          <p:spPr>
            <a:xfrm>
              <a:off x="7218273" y="2300389"/>
              <a:ext cx="2458801" cy="86177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R="0" lvl="0" algn="ctr" defTabSz="914400" rtl="0" eaLnBrk="1" fontAlgn="base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5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Redux,</a:t>
              </a:r>
            </a:p>
            <a:p>
              <a:pPr marR="0" lvl="0" algn="ctr" defTabSz="914400" rtl="0" eaLnBrk="1" fontAlgn="base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5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 Redux Saga</a:t>
              </a:r>
              <a:endParaRPr kumimoji="0" lang="en-US" altLang="ko-KR" sz="2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AE715A-F282-4C54-B2D5-4DDAE1845C3F}"/>
                </a:ext>
              </a:extLst>
            </p:cNvPr>
            <p:cNvSpPr txBox="1"/>
            <p:nvPr/>
          </p:nvSpPr>
          <p:spPr>
            <a:xfrm>
              <a:off x="7218273" y="4692499"/>
              <a:ext cx="2464255" cy="74122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R="0" lvl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상태 및 </a:t>
              </a:r>
              <a:r>
                <a:rPr lang="en-US" altLang="ko-KR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API stats </a:t>
              </a:r>
              <a:r>
                <a:rPr lang="ko-KR" altLang="en-US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관리 </a:t>
              </a:r>
              <a:endParaRPr lang="en-US" altLang="ko-KR" sz="1400" b="1" kern="0" dirty="0">
                <a:solidFill>
                  <a:schemeClr val="bg1"/>
                </a:solidFill>
                <a:latin typeface="한컴바탕"/>
                <a:ea typeface="KoPub돋움체 Light" panose="02020603020101020101"/>
              </a:endParaRPr>
            </a:p>
            <a:p>
              <a:pPr marR="0" lvl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라이브러리</a:t>
              </a:r>
              <a:endParaRPr lang="en-US" altLang="ko-KR" sz="1400" b="1" kern="0" dirty="0">
                <a:solidFill>
                  <a:schemeClr val="bg1"/>
                </a:solidFill>
                <a:latin typeface="한컴바탕"/>
                <a:ea typeface="KoPub돋움체 Light" panose="02020603020101020101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4164A3-28A0-41F3-8336-868D50884E10}"/>
                </a:ext>
              </a:extLst>
            </p:cNvPr>
            <p:cNvSpPr txBox="1"/>
            <p:nvPr/>
          </p:nvSpPr>
          <p:spPr>
            <a:xfrm>
              <a:off x="4790097" y="4686009"/>
              <a:ext cx="2464255" cy="3965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R="0" lvl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</a:rPr>
                <a:t>효과적인 스타일 코드 개발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한컴바탕"/>
                <a:ea typeface="KoPub돋움체 Light" panose="02020603020101020101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3F5385F-E6B0-4B82-B8D7-C99C3DE5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112" y="2984445"/>
              <a:ext cx="1453640" cy="14536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54A642-0AFB-4B9D-9717-500B29837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306" y="3507140"/>
              <a:ext cx="2506448" cy="52322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07BFDD7-384C-4793-86FC-D8387E88E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4170" y="3711265"/>
              <a:ext cx="1615779" cy="69733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6D42A4-6224-4FED-8B5E-341873D878B2}"/>
                </a:ext>
              </a:extLst>
            </p:cNvPr>
            <p:cNvSpPr txBox="1"/>
            <p:nvPr/>
          </p:nvSpPr>
          <p:spPr>
            <a:xfrm>
              <a:off x="9677074" y="2385360"/>
              <a:ext cx="2458801" cy="4770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R="0" lvl="0" algn="ctr" defTabSz="914400" rtl="0" eaLnBrk="1" fontAlgn="base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5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  <a:cs typeface="+mn-cs"/>
                </a:rPr>
                <a:t>기타</a:t>
              </a:r>
              <a:endParaRPr kumimoji="0" lang="en-US" altLang="ko-KR" sz="2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ECA81F9-B931-475D-93F6-37317E8DF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3885" y="2855672"/>
              <a:ext cx="1556649" cy="635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erial-UI logo">
              <a:extLst>
                <a:ext uri="{FF2B5EF4-FFF2-40B4-BE49-F238E27FC236}">
                  <a16:creationId xmlns:a16="http://schemas.microsoft.com/office/drawing/2014/main" id="{4470C1BC-DC01-4E0B-B04F-191A580BF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5025" y="4692499"/>
              <a:ext cx="980352" cy="822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41" name="그림 2240">
              <a:extLst>
                <a:ext uri="{FF2B5EF4-FFF2-40B4-BE49-F238E27FC236}">
                  <a16:creationId xmlns:a16="http://schemas.microsoft.com/office/drawing/2014/main" id="{0A7D4CB2-48D0-4520-9A00-D77C8A85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99240" y="4624929"/>
              <a:ext cx="1000987" cy="954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80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0"/>
            <a:ext cx="6794939" cy="1055077"/>
            <a:chOff x="0" y="0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0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185590" y="265928"/>
              <a:ext cx="32239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기술 스택 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7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백엔드</a:t>
              </a:r>
              <a:endParaRPr kumimoji="0" lang="en-US" altLang="ko-KR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503AAD-1426-4F80-9A77-CE9135304B8F}"/>
              </a:ext>
            </a:extLst>
          </p:cNvPr>
          <p:cNvGrpSpPr/>
          <p:nvPr/>
        </p:nvGrpSpPr>
        <p:grpSpPr>
          <a:xfrm>
            <a:off x="185590" y="1972065"/>
            <a:ext cx="11828037" cy="3243178"/>
            <a:chOff x="-5156" y="2193738"/>
            <a:chExt cx="11828037" cy="32431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342B3E-5661-4581-B5BD-7361E853E6A9}"/>
                </a:ext>
              </a:extLst>
            </p:cNvPr>
            <p:cNvSpPr txBox="1"/>
            <p:nvPr/>
          </p:nvSpPr>
          <p:spPr>
            <a:xfrm>
              <a:off x="3536387" y="2216763"/>
              <a:ext cx="1683079" cy="63863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MySQL</a:t>
              </a:r>
              <a:endParaRPr kumimoji="0" lang="en-US" altLang="ko-KR" sz="2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E0421D-F583-448B-9B22-FA88B20F4963}"/>
                </a:ext>
              </a:extLst>
            </p:cNvPr>
            <p:cNvSpPr txBox="1"/>
            <p:nvPr/>
          </p:nvSpPr>
          <p:spPr>
            <a:xfrm>
              <a:off x="3114019" y="4743090"/>
              <a:ext cx="2464255" cy="3965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  <a:cs typeface="+mn-cs"/>
                </a:rPr>
                <a:t> 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  <a:cs typeface="+mn-cs"/>
                </a:rPr>
                <a:t>RDBMS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  <a:cs typeface="+mn-cs"/>
                </a:rPr>
                <a:t>관리 시스템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DCE03C-78D9-45B3-AEAF-61D884E4825F}"/>
                </a:ext>
              </a:extLst>
            </p:cNvPr>
            <p:cNvSpPr txBox="1"/>
            <p:nvPr/>
          </p:nvSpPr>
          <p:spPr>
            <a:xfrm>
              <a:off x="18905" y="4695687"/>
              <a:ext cx="2464255" cy="74122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자바스크립트 기반 </a:t>
              </a:r>
              <a:endParaRPr lang="en-US" altLang="ko-KR" sz="1400" b="1" kern="0" dirty="0">
                <a:solidFill>
                  <a:prstClr val="white"/>
                </a:solidFill>
                <a:latin typeface="한컴바탕"/>
                <a:ea typeface="KoPub돋움체 Light" panose="02020603020101020101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서버 개발 라이브러리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3DA2A2-1730-4600-9FE0-B4CA5690BBE0}"/>
                </a:ext>
              </a:extLst>
            </p:cNvPr>
            <p:cNvSpPr txBox="1"/>
            <p:nvPr/>
          </p:nvSpPr>
          <p:spPr>
            <a:xfrm>
              <a:off x="9916656" y="2193738"/>
              <a:ext cx="1477539" cy="61677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  <a:cs typeface="+mn-cs"/>
                </a:rPr>
                <a:t>Postman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372210-681E-4A64-A2AD-A8846A18B7C8}"/>
                </a:ext>
              </a:extLst>
            </p:cNvPr>
            <p:cNvSpPr txBox="1"/>
            <p:nvPr/>
          </p:nvSpPr>
          <p:spPr>
            <a:xfrm>
              <a:off x="6209133" y="2277474"/>
              <a:ext cx="2458801" cy="4770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kern="0" dirty="0" err="1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Sequelize</a:t>
              </a:r>
              <a:endParaRPr lang="en-US" altLang="ko-KR" sz="2500" b="1" kern="0" dirty="0">
                <a:solidFill>
                  <a:prstClr val="white"/>
                </a:solidFill>
                <a:latin typeface="한컴바탕"/>
                <a:ea typeface="KoPub돋움체 Light" panose="02020603020101020101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AE715A-F282-4C54-B2D5-4DDAE1845C3F}"/>
                </a:ext>
              </a:extLst>
            </p:cNvPr>
            <p:cNvSpPr txBox="1"/>
            <p:nvPr/>
          </p:nvSpPr>
          <p:spPr>
            <a:xfrm>
              <a:off x="6209133" y="4476359"/>
              <a:ext cx="2464255" cy="7429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객체와 </a:t>
              </a:r>
              <a:r>
                <a:rPr lang="en-US" altLang="ko-KR" sz="14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RDBMS</a:t>
              </a:r>
              <a:r>
                <a:rPr lang="ko-KR" altLang="en-US" sz="14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를 매핑해주는 </a:t>
              </a:r>
              <a:r>
                <a:rPr lang="en-US" altLang="ko-KR" sz="14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Object-Relational Mapping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4164A3-28A0-41F3-8336-868D50884E10}"/>
                </a:ext>
              </a:extLst>
            </p:cNvPr>
            <p:cNvSpPr txBox="1"/>
            <p:nvPr/>
          </p:nvSpPr>
          <p:spPr>
            <a:xfrm>
              <a:off x="9358626" y="4544831"/>
              <a:ext cx="2464255" cy="3965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  <a:cs typeface="+mn-cs"/>
                </a:rPr>
                <a:t>API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  <a:cs typeface="+mn-cs"/>
                </a:rPr>
                <a:t>테스트 및 문서화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1F037-CF15-48F1-B0DB-0B952845CAF6}"/>
                </a:ext>
              </a:extLst>
            </p:cNvPr>
            <p:cNvSpPr txBox="1"/>
            <p:nvPr/>
          </p:nvSpPr>
          <p:spPr>
            <a:xfrm>
              <a:off x="-5156" y="2277474"/>
              <a:ext cx="2458801" cy="86177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Node.js,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Express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205576-E60E-4970-AFB5-78EE82A7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596" y="3462833"/>
              <a:ext cx="1658875" cy="998689"/>
            </a:xfrm>
            <a:prstGeom prst="rect">
              <a:avLst/>
            </a:prstGeom>
          </p:spPr>
        </p:pic>
        <p:pic>
          <p:nvPicPr>
            <p:cNvPr id="5" name="그림 4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B4BA3A85-83EB-41CC-9CB4-0BAB931E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3667" y="3239046"/>
              <a:ext cx="1843516" cy="6632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3885E7-7E01-4BF8-883C-2AB5B9EA8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684" y="3117483"/>
              <a:ext cx="1783633" cy="1337725"/>
            </a:xfrm>
            <a:prstGeom prst="rect">
              <a:avLst/>
            </a:prstGeom>
          </p:spPr>
        </p:pic>
        <p:pic>
          <p:nvPicPr>
            <p:cNvPr id="10" name="그림 9" descr="시계이(가) 표시된 사진&#10;&#10;자동 생성된 설명">
              <a:extLst>
                <a:ext uri="{FF2B5EF4-FFF2-40B4-BE49-F238E27FC236}">
                  <a16:creationId xmlns:a16="http://schemas.microsoft.com/office/drawing/2014/main" id="{A2B8CBC4-829E-4364-A102-7266BFD8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809" y="2981148"/>
              <a:ext cx="1113448" cy="1286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5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1B3EBE-2D9F-4C03-879E-FB191B127008}"/>
              </a:ext>
            </a:extLst>
          </p:cNvPr>
          <p:cNvGrpSpPr/>
          <p:nvPr/>
        </p:nvGrpSpPr>
        <p:grpSpPr>
          <a:xfrm>
            <a:off x="0" y="0"/>
            <a:ext cx="6794939" cy="1055077"/>
            <a:chOff x="0" y="0"/>
            <a:chExt cx="6794939" cy="1055077"/>
          </a:xfrm>
        </p:grpSpPr>
        <p:sp>
          <p:nvSpPr>
            <p:cNvPr id="47" name="자유형 1301">
              <a:extLst>
                <a:ext uri="{FF2B5EF4-FFF2-40B4-BE49-F238E27FC236}">
                  <a16:creationId xmlns:a16="http://schemas.microsoft.com/office/drawing/2014/main" id="{FF054001-DB76-420E-BF1B-357A4B55211B}"/>
                </a:ext>
              </a:extLst>
            </p:cNvPr>
            <p:cNvSpPr/>
            <p:nvPr/>
          </p:nvSpPr>
          <p:spPr>
            <a:xfrm>
              <a:off x="0" y="0"/>
              <a:ext cx="6794939" cy="1055077"/>
            </a:xfrm>
            <a:custGeom>
              <a:avLst/>
              <a:gdLst>
                <a:gd name="connsiteX0" fmla="*/ 0 w 6794939"/>
                <a:gd name="connsiteY0" fmla="*/ 0 h 1198179"/>
                <a:gd name="connsiteX1" fmla="*/ 299546 w 6794939"/>
                <a:gd name="connsiteY1" fmla="*/ 0 h 1198179"/>
                <a:gd name="connsiteX2" fmla="*/ 1418897 w 6794939"/>
                <a:gd name="connsiteY2" fmla="*/ 0 h 1198179"/>
                <a:gd name="connsiteX3" fmla="*/ 6794939 w 6794939"/>
                <a:gd name="connsiteY3" fmla="*/ 0 h 1198179"/>
                <a:gd name="connsiteX4" fmla="*/ 6495394 w 6794939"/>
                <a:gd name="connsiteY4" fmla="*/ 1198179 h 1198179"/>
                <a:gd name="connsiteX5" fmla="*/ 1418897 w 6794939"/>
                <a:gd name="connsiteY5" fmla="*/ 1198179 h 1198179"/>
                <a:gd name="connsiteX6" fmla="*/ 1 w 6794939"/>
                <a:gd name="connsiteY6" fmla="*/ 1198179 h 1198179"/>
                <a:gd name="connsiteX7" fmla="*/ 0 w 6794939"/>
                <a:gd name="connsiteY7" fmla="*/ 1198179 h 1198179"/>
                <a:gd name="connsiteX0" fmla="*/ 0 w 6794939"/>
                <a:gd name="connsiteY0" fmla="*/ 0 h 1213945"/>
                <a:gd name="connsiteX1" fmla="*/ 299546 w 6794939"/>
                <a:gd name="connsiteY1" fmla="*/ 0 h 1213945"/>
                <a:gd name="connsiteX2" fmla="*/ 1418897 w 6794939"/>
                <a:gd name="connsiteY2" fmla="*/ 0 h 1213945"/>
                <a:gd name="connsiteX3" fmla="*/ 6794939 w 6794939"/>
                <a:gd name="connsiteY3" fmla="*/ 0 h 1213945"/>
                <a:gd name="connsiteX4" fmla="*/ 5990898 w 6794939"/>
                <a:gd name="connsiteY4" fmla="*/ 1213945 h 1213945"/>
                <a:gd name="connsiteX5" fmla="*/ 1418897 w 6794939"/>
                <a:gd name="connsiteY5" fmla="*/ 1198179 h 1213945"/>
                <a:gd name="connsiteX6" fmla="*/ 1 w 6794939"/>
                <a:gd name="connsiteY6" fmla="*/ 1198179 h 1213945"/>
                <a:gd name="connsiteX7" fmla="*/ 0 w 6794939"/>
                <a:gd name="connsiteY7" fmla="*/ 1198179 h 1213945"/>
                <a:gd name="connsiteX8" fmla="*/ 0 w 6794939"/>
                <a:gd name="connsiteY8" fmla="*/ 0 h 121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94939" h="1213945">
                  <a:moveTo>
                    <a:pt x="0" y="0"/>
                  </a:moveTo>
                  <a:lnTo>
                    <a:pt x="299546" y="0"/>
                  </a:lnTo>
                  <a:lnTo>
                    <a:pt x="1418897" y="0"/>
                  </a:lnTo>
                  <a:lnTo>
                    <a:pt x="6794939" y="0"/>
                  </a:lnTo>
                  <a:lnTo>
                    <a:pt x="5990898" y="1213945"/>
                  </a:lnTo>
                  <a:lnTo>
                    <a:pt x="1418897" y="1198179"/>
                  </a:lnTo>
                  <a:lnTo>
                    <a:pt x="1" y="1198179"/>
                  </a:lnTo>
                  <a:lnTo>
                    <a:pt x="0" y="1198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BFAFE25-D056-450C-97CF-A95BE8ECDA85}"/>
                </a:ext>
              </a:extLst>
            </p:cNvPr>
            <p:cNvSpPr txBox="1"/>
            <p:nvPr/>
          </p:nvSpPr>
          <p:spPr>
            <a:xfrm>
              <a:off x="189558" y="265928"/>
              <a:ext cx="47468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기술 스택 </a:t>
              </a: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lang="ko-KR" altLang="en-US" sz="24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배포</a:t>
              </a:r>
              <a:r>
                <a:rPr lang="en-US" altLang="ko-KR" sz="24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2400" b="1" dirty="0"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버전 관리 등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F35AF5-1E36-49CC-A4CE-E70D60EC6FE2}"/>
              </a:ext>
            </a:extLst>
          </p:cNvPr>
          <p:cNvGrpSpPr/>
          <p:nvPr/>
        </p:nvGrpSpPr>
        <p:grpSpPr>
          <a:xfrm>
            <a:off x="4604843" y="2032890"/>
            <a:ext cx="2464255" cy="3270287"/>
            <a:chOff x="4715172" y="1994303"/>
            <a:chExt cx="2464255" cy="327028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342B3E-5661-4581-B5BD-7361E853E6A9}"/>
                </a:ext>
              </a:extLst>
            </p:cNvPr>
            <p:cNvSpPr txBox="1"/>
            <p:nvPr/>
          </p:nvSpPr>
          <p:spPr>
            <a:xfrm>
              <a:off x="5105761" y="1994303"/>
              <a:ext cx="1683079" cy="63863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5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Git, GitHub</a:t>
              </a:r>
              <a:endParaRPr kumimoji="0" lang="en-US" altLang="ko-KR" sz="2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E0421D-F583-448B-9B22-FA88B20F4963}"/>
                </a:ext>
              </a:extLst>
            </p:cNvPr>
            <p:cNvSpPr txBox="1"/>
            <p:nvPr/>
          </p:nvSpPr>
          <p:spPr>
            <a:xfrm>
              <a:off x="4715172" y="4868071"/>
              <a:ext cx="2464255" cy="3965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한컴바탕"/>
                  <a:ea typeface="KoPub돋움체 Light" panose="02020603020101020101"/>
                </a:rPr>
                <a:t>분산 버전 관리 시스템</a:t>
              </a:r>
              <a:endPara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4C3D28-BB69-4A29-944C-BA837D7C0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915" y="3036600"/>
              <a:ext cx="2044774" cy="135695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838FE8A-30A4-4972-B934-931B1288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95" y="3015032"/>
            <a:ext cx="1808780" cy="13569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BA4A3E4-CB2C-430D-B126-59178BB5A326}"/>
              </a:ext>
            </a:extLst>
          </p:cNvPr>
          <p:cNvSpPr txBox="1"/>
          <p:nvPr/>
        </p:nvSpPr>
        <p:spPr>
          <a:xfrm>
            <a:off x="1160138" y="1979831"/>
            <a:ext cx="1683079" cy="63863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rPr>
              <a:t>Adobe XD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D1AAFF-D8EB-4E71-B7DC-2A61DC6856B5}"/>
              </a:ext>
            </a:extLst>
          </p:cNvPr>
          <p:cNvSpPr txBox="1"/>
          <p:nvPr/>
        </p:nvSpPr>
        <p:spPr>
          <a:xfrm>
            <a:off x="769551" y="4548824"/>
            <a:ext cx="2464255" cy="7412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rPr>
              <a:t>와이어프레임 및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바탕"/>
              <a:ea typeface="KoPub돋움체 Light" panose="02020603020101020101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rPr>
              <a:t>프로토타입 제작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한컴바탕"/>
              <a:ea typeface="KoPub돋움체 Light" panose="02020603020101020101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70CA56-0228-43A5-B247-EF6D60C1C732}"/>
              </a:ext>
            </a:extLst>
          </p:cNvPr>
          <p:cNvGrpSpPr/>
          <p:nvPr/>
        </p:nvGrpSpPr>
        <p:grpSpPr>
          <a:xfrm>
            <a:off x="8293488" y="2280102"/>
            <a:ext cx="3128961" cy="2984459"/>
            <a:chOff x="8023813" y="-283805"/>
            <a:chExt cx="3128961" cy="298445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DCE03C-78D9-45B3-AEAF-61D884E4825F}"/>
                </a:ext>
              </a:extLst>
            </p:cNvPr>
            <p:cNvSpPr txBox="1"/>
            <p:nvPr/>
          </p:nvSpPr>
          <p:spPr>
            <a:xfrm>
              <a:off x="8354141" y="2215008"/>
              <a:ext cx="2464255" cy="48564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Light</a:t>
              </a:r>
              <a:r>
                <a:rPr lang="ko-KR" altLang="en-US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 </a:t>
              </a:r>
              <a:r>
                <a:rPr lang="en-US" altLang="ko-KR" b="1" kern="0" dirty="0">
                  <a:solidFill>
                    <a:schemeClr val="bg1"/>
                  </a:solidFill>
                  <a:latin typeface="한컴바탕"/>
                  <a:ea typeface="KoPub돋움체 Light" panose="02020603020101020101"/>
                </a:rPr>
                <a:t>sail</a:t>
              </a: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한컴바탕"/>
                <a:ea typeface="KoPub돋움체 Light" panose="02020603020101020101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61F037-CF15-48F1-B0DB-0B952845CAF6}"/>
                </a:ext>
              </a:extLst>
            </p:cNvPr>
            <p:cNvSpPr txBox="1"/>
            <p:nvPr/>
          </p:nvSpPr>
          <p:spPr>
            <a:xfrm>
              <a:off x="8359595" y="-283805"/>
              <a:ext cx="2458801" cy="4770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한컴바탕"/>
                  <a:ea typeface="KoPub돋움체 Light" panose="02020603020101020101"/>
                  <a:cs typeface="+mn-cs"/>
                </a:rPr>
                <a:t>AWS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5802BC-3BD6-422B-87F6-A9250250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3813" y="492947"/>
              <a:ext cx="3128961" cy="1462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2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</TotalTime>
  <Words>309</Words>
  <Application>Microsoft Office PowerPoint</Application>
  <PresentationFormat>와이드스크린</PresentationFormat>
  <Paragraphs>111</Paragraphs>
  <Slides>19</Slides>
  <Notes>9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KoPub돋움체 Light</vt:lpstr>
      <vt:lpstr>맑은 고딕</vt:lpstr>
      <vt:lpstr>한컴바탕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박창준</cp:lastModifiedBy>
  <cp:revision>93</cp:revision>
  <dcterms:created xsi:type="dcterms:W3CDTF">2016-03-12T15:04:52Z</dcterms:created>
  <dcterms:modified xsi:type="dcterms:W3CDTF">2021-12-03T04:12:23Z</dcterms:modified>
</cp:coreProperties>
</file>